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59" r:id="rId5"/>
    <p:sldId id="261" r:id="rId6"/>
    <p:sldId id="260" r:id="rId7"/>
    <p:sldId id="262" r:id="rId8"/>
    <p:sldId id="263" r:id="rId9"/>
    <p:sldId id="265" r:id="rId10"/>
    <p:sldId id="266" r:id="rId11"/>
    <p:sldId id="264" r:id="rId12"/>
    <p:sldId id="270" r:id="rId13"/>
    <p:sldId id="269" r:id="rId14"/>
    <p:sldId id="283" r:id="rId15"/>
    <p:sldId id="284" r:id="rId16"/>
    <p:sldId id="285" r:id="rId17"/>
    <p:sldId id="287" r:id="rId18"/>
    <p:sldId id="271" r:id="rId19"/>
    <p:sldId id="286" r:id="rId20"/>
    <p:sldId id="272" r:id="rId21"/>
    <p:sldId id="273" r:id="rId22"/>
    <p:sldId id="282" r:id="rId23"/>
    <p:sldId id="274" r:id="rId24"/>
    <p:sldId id="288" r:id="rId25"/>
    <p:sldId id="275"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5-06T19:35:14.468"/>
    </inkml:context>
    <inkml:brush xml:id="br0">
      <inkml:brushProperty name="width" value="0.04" units="cm"/>
      <inkml:brushProperty name="height" value="0.04" units="cm"/>
      <inkml:brushProperty name="color" value="#82B1E4"/>
      <inkml:brushProperty name="ignorePressure" value="1"/>
    </inkml:brush>
  </inkml:definitions>
  <inkml:traceGroup>
    <inkml:annotationXML>
      <emma:emma xmlns:emma="http://www.w3.org/2003/04/emma" version="1.0">
        <emma:interpretation id="{D917AA16-AC09-4FB9-8C37-152642DCFCF1}" emma:medium="tactile" emma:mode="ink">
          <msink:context xmlns:msink="http://schemas.microsoft.com/ink/2010/main" type="writingRegion" rotatedBoundingBox="28158,4991 28235,4991 28235,5006 28158,5006"/>
        </emma:interpretation>
      </emma:emma>
    </inkml:annotationXML>
    <inkml:traceGroup>
      <inkml:annotationXML>
        <emma:emma xmlns:emma="http://www.w3.org/2003/04/emma" version="1.0">
          <emma:interpretation id="{117880AC-C1D9-4477-B398-369415881030}" emma:medium="tactile" emma:mode="ink">
            <msink:context xmlns:msink="http://schemas.microsoft.com/ink/2010/main" type="paragraph" rotatedBoundingBox="28158,4991 28235,4991 28235,5006 28158,5006" alignmentLevel="1"/>
          </emma:interpretation>
        </emma:emma>
      </inkml:annotationXML>
      <inkml:traceGroup>
        <inkml:annotationXML>
          <emma:emma xmlns:emma="http://www.w3.org/2003/04/emma" version="1.0">
            <emma:interpretation id="{0AB481DC-FAB8-4945-9CA8-20D6D0EF8E36}" emma:medium="tactile" emma:mode="ink">
              <msink:context xmlns:msink="http://schemas.microsoft.com/ink/2010/main" type="line" rotatedBoundingBox="28158,4991 28235,4991 28235,5006 28158,5006"/>
            </emma:interpretation>
          </emma:emma>
        </inkml:annotationXML>
        <inkml:traceGroup>
          <inkml:annotationXML>
            <emma:emma xmlns:emma="http://www.w3.org/2003/04/emma" version="1.0">
              <emma:interpretation id="{2ACFCAFC-2216-4016-B7AC-2E29DB29B87E}" emma:medium="tactile" emma:mode="ink">
                <msink:context xmlns:msink="http://schemas.microsoft.com/ink/2010/main" type="inkWord" rotatedBoundingBox="28158,4991 28235,4991 28235,5006 28158,5006"/>
              </emma:interpretation>
            </emma:emma>
          </inkml:annotationXML>
          <inkml:trace contextRef="#ctx0" brushRef="#br0">10041 1359,'9'0,"22"0,6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CD3BF24-03FF-4DAF-A712-5AF647499E89}" type="datetimeFigureOut">
              <a:rPr lang="en-US" smtClean="0"/>
              <a:pPr/>
              <a:t>7/3/2019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E67548B-4AEC-4B23-BC9A-8DC6A2C04D92}" type="slidenum">
              <a:rPr lang="en-US" smtClean="0"/>
              <a:pPr/>
              <a:t>‹#›</a:t>
            </a:fld>
            <a:endParaRPr lang="en-US"/>
          </a:p>
        </p:txBody>
      </p:sp>
    </p:spTree>
    <p:extLst>
      <p:ext uri="{BB962C8B-B14F-4D97-AF65-F5344CB8AC3E}">
        <p14:creationId xmlns:p14="http://schemas.microsoft.com/office/powerpoint/2010/main" val="400934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a:t>
            </a:fld>
            <a:endParaRPr lang="en-US"/>
          </a:p>
        </p:txBody>
      </p:sp>
    </p:spTree>
    <p:extLst>
      <p:ext uri="{BB962C8B-B14F-4D97-AF65-F5344CB8AC3E}">
        <p14:creationId xmlns:p14="http://schemas.microsoft.com/office/powerpoint/2010/main" val="2140602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10</a:t>
            </a:fld>
            <a:endParaRPr lang="en-US"/>
          </a:p>
        </p:txBody>
      </p:sp>
    </p:spTree>
    <p:extLst>
      <p:ext uri="{BB962C8B-B14F-4D97-AF65-F5344CB8AC3E}">
        <p14:creationId xmlns:p14="http://schemas.microsoft.com/office/powerpoint/2010/main" val="369203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11</a:t>
            </a:fld>
            <a:endParaRPr lang="en-US"/>
          </a:p>
        </p:txBody>
      </p:sp>
    </p:spTree>
    <p:extLst>
      <p:ext uri="{BB962C8B-B14F-4D97-AF65-F5344CB8AC3E}">
        <p14:creationId xmlns:p14="http://schemas.microsoft.com/office/powerpoint/2010/main" val="425193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12</a:t>
            </a:fld>
            <a:endParaRPr lang="en-US"/>
          </a:p>
        </p:txBody>
      </p:sp>
    </p:spTree>
    <p:extLst>
      <p:ext uri="{BB962C8B-B14F-4D97-AF65-F5344CB8AC3E}">
        <p14:creationId xmlns:p14="http://schemas.microsoft.com/office/powerpoint/2010/main" val="24359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13</a:t>
            </a:fld>
            <a:endParaRPr lang="en-US"/>
          </a:p>
        </p:txBody>
      </p:sp>
    </p:spTree>
    <p:extLst>
      <p:ext uri="{BB962C8B-B14F-4D97-AF65-F5344CB8AC3E}">
        <p14:creationId xmlns:p14="http://schemas.microsoft.com/office/powerpoint/2010/main" val="245801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14</a:t>
            </a:fld>
            <a:endParaRPr lang="en-US"/>
          </a:p>
        </p:txBody>
      </p:sp>
    </p:spTree>
    <p:extLst>
      <p:ext uri="{BB962C8B-B14F-4D97-AF65-F5344CB8AC3E}">
        <p14:creationId xmlns:p14="http://schemas.microsoft.com/office/powerpoint/2010/main" val="405772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15</a:t>
            </a:fld>
            <a:endParaRPr lang="en-US"/>
          </a:p>
        </p:txBody>
      </p:sp>
    </p:spTree>
    <p:extLst>
      <p:ext uri="{BB962C8B-B14F-4D97-AF65-F5344CB8AC3E}">
        <p14:creationId xmlns:p14="http://schemas.microsoft.com/office/powerpoint/2010/main" val="110387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16</a:t>
            </a:fld>
            <a:endParaRPr lang="en-US"/>
          </a:p>
        </p:txBody>
      </p:sp>
    </p:spTree>
    <p:extLst>
      <p:ext uri="{BB962C8B-B14F-4D97-AF65-F5344CB8AC3E}">
        <p14:creationId xmlns:p14="http://schemas.microsoft.com/office/powerpoint/2010/main" val="2262821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17</a:t>
            </a:fld>
            <a:endParaRPr lang="en-US"/>
          </a:p>
        </p:txBody>
      </p:sp>
    </p:spTree>
    <p:extLst>
      <p:ext uri="{BB962C8B-B14F-4D97-AF65-F5344CB8AC3E}">
        <p14:creationId xmlns:p14="http://schemas.microsoft.com/office/powerpoint/2010/main" val="321839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18</a:t>
            </a:fld>
            <a:endParaRPr lang="en-US"/>
          </a:p>
        </p:txBody>
      </p:sp>
    </p:spTree>
    <p:extLst>
      <p:ext uri="{BB962C8B-B14F-4D97-AF65-F5344CB8AC3E}">
        <p14:creationId xmlns:p14="http://schemas.microsoft.com/office/powerpoint/2010/main" val="2043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19</a:t>
            </a:fld>
            <a:endParaRPr lang="en-US"/>
          </a:p>
        </p:txBody>
      </p:sp>
    </p:spTree>
    <p:extLst>
      <p:ext uri="{BB962C8B-B14F-4D97-AF65-F5344CB8AC3E}">
        <p14:creationId xmlns:p14="http://schemas.microsoft.com/office/powerpoint/2010/main" val="7977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2</a:t>
            </a:fld>
            <a:endParaRPr lang="en-US"/>
          </a:p>
        </p:txBody>
      </p:sp>
    </p:spTree>
    <p:extLst>
      <p:ext uri="{BB962C8B-B14F-4D97-AF65-F5344CB8AC3E}">
        <p14:creationId xmlns:p14="http://schemas.microsoft.com/office/powerpoint/2010/main" val="358195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20</a:t>
            </a:fld>
            <a:endParaRPr lang="en-US"/>
          </a:p>
        </p:txBody>
      </p:sp>
    </p:spTree>
    <p:extLst>
      <p:ext uri="{BB962C8B-B14F-4D97-AF65-F5344CB8AC3E}">
        <p14:creationId xmlns:p14="http://schemas.microsoft.com/office/powerpoint/2010/main" val="11103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21</a:t>
            </a:fld>
            <a:endParaRPr lang="en-US"/>
          </a:p>
        </p:txBody>
      </p:sp>
    </p:spTree>
    <p:extLst>
      <p:ext uri="{BB962C8B-B14F-4D97-AF65-F5344CB8AC3E}">
        <p14:creationId xmlns:p14="http://schemas.microsoft.com/office/powerpoint/2010/main" val="2986688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22</a:t>
            </a:fld>
            <a:endParaRPr lang="en-US"/>
          </a:p>
        </p:txBody>
      </p:sp>
    </p:spTree>
    <p:extLst>
      <p:ext uri="{BB962C8B-B14F-4D97-AF65-F5344CB8AC3E}">
        <p14:creationId xmlns:p14="http://schemas.microsoft.com/office/powerpoint/2010/main" val="2720404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23</a:t>
            </a:fld>
            <a:endParaRPr lang="en-US"/>
          </a:p>
        </p:txBody>
      </p:sp>
    </p:spTree>
    <p:extLst>
      <p:ext uri="{BB962C8B-B14F-4D97-AF65-F5344CB8AC3E}">
        <p14:creationId xmlns:p14="http://schemas.microsoft.com/office/powerpoint/2010/main" val="1625879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25</a:t>
            </a:fld>
            <a:endParaRPr lang="en-US"/>
          </a:p>
        </p:txBody>
      </p:sp>
    </p:spTree>
    <p:extLst>
      <p:ext uri="{BB962C8B-B14F-4D97-AF65-F5344CB8AC3E}">
        <p14:creationId xmlns:p14="http://schemas.microsoft.com/office/powerpoint/2010/main" val="271330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3</a:t>
            </a:fld>
            <a:endParaRPr lang="en-US"/>
          </a:p>
        </p:txBody>
      </p:sp>
    </p:spTree>
    <p:extLst>
      <p:ext uri="{BB962C8B-B14F-4D97-AF65-F5344CB8AC3E}">
        <p14:creationId xmlns:p14="http://schemas.microsoft.com/office/powerpoint/2010/main" val="255950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4</a:t>
            </a:fld>
            <a:endParaRPr lang="en-US"/>
          </a:p>
        </p:txBody>
      </p:sp>
    </p:spTree>
    <p:extLst>
      <p:ext uri="{BB962C8B-B14F-4D97-AF65-F5344CB8AC3E}">
        <p14:creationId xmlns:p14="http://schemas.microsoft.com/office/powerpoint/2010/main" val="286507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5</a:t>
            </a:fld>
            <a:endParaRPr lang="en-US"/>
          </a:p>
        </p:txBody>
      </p:sp>
    </p:spTree>
    <p:extLst>
      <p:ext uri="{BB962C8B-B14F-4D97-AF65-F5344CB8AC3E}">
        <p14:creationId xmlns:p14="http://schemas.microsoft.com/office/powerpoint/2010/main" val="146298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7548B-4AEC-4B23-BC9A-8DC6A2C04D92}" type="slidenum">
              <a:rPr lang="en-US" smtClean="0"/>
              <a:pPr/>
              <a:t>6</a:t>
            </a:fld>
            <a:endParaRPr lang="en-US"/>
          </a:p>
        </p:txBody>
      </p:sp>
    </p:spTree>
    <p:extLst>
      <p:ext uri="{BB962C8B-B14F-4D97-AF65-F5344CB8AC3E}">
        <p14:creationId xmlns:p14="http://schemas.microsoft.com/office/powerpoint/2010/main" val="157039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7</a:t>
            </a:fld>
            <a:endParaRPr lang="en-US"/>
          </a:p>
        </p:txBody>
      </p:sp>
    </p:spTree>
    <p:extLst>
      <p:ext uri="{BB962C8B-B14F-4D97-AF65-F5344CB8AC3E}">
        <p14:creationId xmlns:p14="http://schemas.microsoft.com/office/powerpoint/2010/main" val="120976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8</a:t>
            </a:fld>
            <a:endParaRPr lang="en-US"/>
          </a:p>
        </p:txBody>
      </p:sp>
    </p:spTree>
    <p:extLst>
      <p:ext uri="{BB962C8B-B14F-4D97-AF65-F5344CB8AC3E}">
        <p14:creationId xmlns:p14="http://schemas.microsoft.com/office/powerpoint/2010/main" val="105424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7548B-4AEC-4B23-BC9A-8DC6A2C04D92}" type="slidenum">
              <a:rPr lang="en-US" smtClean="0"/>
              <a:pPr/>
              <a:t>9</a:t>
            </a:fld>
            <a:endParaRPr lang="en-US"/>
          </a:p>
        </p:txBody>
      </p:sp>
    </p:spTree>
    <p:extLst>
      <p:ext uri="{BB962C8B-B14F-4D97-AF65-F5344CB8AC3E}">
        <p14:creationId xmlns:p14="http://schemas.microsoft.com/office/powerpoint/2010/main" val="163029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8A8B9F-4288-4900-9714-00E8362521E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8A8B9F-4288-4900-9714-00E8362521EF}"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5FBEA89-1CF6-479A-9F0E-CE507EBBE818}" type="datetimeFigureOut">
              <a:rPr lang="en-US" smtClean="0"/>
              <a:pPr/>
              <a:t>7/3/2019</a:t>
            </a:fld>
            <a:endParaRPr lang="en-US" dirty="0"/>
          </a:p>
        </p:txBody>
      </p:sp>
      <p:sp>
        <p:nvSpPr>
          <p:cNvPr id="9" name="Slide Number Placeholder 8"/>
          <p:cNvSpPr>
            <a:spLocks noGrp="1"/>
          </p:cNvSpPr>
          <p:nvPr>
            <p:ph type="sldNum" sz="quarter" idx="11"/>
          </p:nvPr>
        </p:nvSpPr>
        <p:spPr/>
        <p:txBody>
          <a:bodyPr/>
          <a:lstStyle/>
          <a:p>
            <a:fld id="{2A8A8B9F-4288-4900-9714-00E8362521EF}"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A8A8B9F-4288-4900-9714-00E8362521EF}"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5FBEA89-1CF6-479A-9F0E-CE507EBBE818}" type="datetimeFigureOut">
              <a:rPr lang="en-US" smtClean="0"/>
              <a:pPr/>
              <a:t>7/3/2019</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alteredstatesoftheart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aylebluebird1943@gmail.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1"/>
            <a:ext cx="7543800" cy="2209800"/>
          </a:xfrm>
        </p:spPr>
        <p:txBody>
          <a:bodyPr>
            <a:normAutofit fontScale="90000"/>
          </a:bodyPr>
          <a:lstStyle/>
          <a:p>
            <a:r>
              <a:rPr lang="en-US" dirty="0"/>
              <a:t>The History of the Consumer/Survivor Movement</a:t>
            </a:r>
          </a:p>
        </p:txBody>
      </p:sp>
      <p:sp>
        <p:nvSpPr>
          <p:cNvPr id="3" name="Subtitle 2"/>
          <p:cNvSpPr>
            <a:spLocks noGrp="1"/>
          </p:cNvSpPr>
          <p:nvPr>
            <p:ph type="subTitle" idx="1"/>
          </p:nvPr>
        </p:nvSpPr>
        <p:spPr>
          <a:xfrm>
            <a:off x="609600" y="4495800"/>
            <a:ext cx="6461760" cy="1066800"/>
          </a:xfrm>
        </p:spPr>
        <p:txBody>
          <a:bodyPr>
            <a:noAutofit/>
          </a:bodyPr>
          <a:lstStyle/>
          <a:p>
            <a:r>
              <a:rPr lang="en-US" sz="2400" dirty="0">
                <a:solidFill>
                  <a:schemeClr val="tx2">
                    <a:lumMod val="75000"/>
                  </a:schemeClr>
                </a:solidFill>
              </a:rPr>
              <a:t>Gayle Bluebird</a:t>
            </a:r>
          </a:p>
          <a:p>
            <a:r>
              <a:rPr lang="en-US" sz="2400" dirty="0">
                <a:solidFill>
                  <a:schemeClr val="tx2">
                    <a:lumMod val="75000"/>
                  </a:schemeClr>
                </a:solidFill>
              </a:rPr>
              <a:t>Peer Services Consultant</a:t>
            </a:r>
          </a:p>
          <a:p>
            <a:endParaRPr lang="en-US" sz="2400" dirty="0">
              <a:solidFill>
                <a:schemeClr val="tx2">
                  <a:lumMod val="7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6534" y="1905000"/>
            <a:ext cx="4315466"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57600" y="5824096"/>
            <a:ext cx="4572000" cy="646331"/>
          </a:xfrm>
          <a:prstGeom prst="rect">
            <a:avLst/>
          </a:prstGeom>
        </p:spPr>
        <p:txBody>
          <a:bodyPr>
            <a:spAutoFit/>
          </a:bodyPr>
          <a:lstStyle/>
          <a:p>
            <a:pPr indent="228600" algn="ctr"/>
            <a:r>
              <a:rPr lang="en-US" sz="1200" i="1" dirty="0">
                <a:latin typeface="Verdana"/>
                <a:ea typeface="Calibri"/>
                <a:cs typeface="Times New Roman"/>
              </a:rPr>
              <a:t>“</a:t>
            </a:r>
            <a:r>
              <a:rPr lang="en-US" sz="1200" i="1" dirty="0">
                <a:solidFill>
                  <a:schemeClr val="accent1">
                    <a:lumMod val="75000"/>
                  </a:schemeClr>
                </a:solidFill>
                <a:latin typeface="Verdana"/>
                <a:ea typeface="Calibri"/>
                <a:cs typeface="Times New Roman"/>
              </a:rPr>
              <a:t>We’d Rather be Mad with the Truth, than Sane with Lies”</a:t>
            </a:r>
            <a:endParaRPr lang="en-US" sz="1200" dirty="0">
              <a:solidFill>
                <a:schemeClr val="accent1">
                  <a:lumMod val="75000"/>
                </a:schemeClr>
              </a:solidFill>
              <a:ea typeface="Calibri"/>
              <a:cs typeface="Times New Roman"/>
            </a:endParaRPr>
          </a:p>
          <a:p>
            <a:pPr indent="228600" algn="ctr"/>
            <a:r>
              <a:rPr lang="en-US" sz="1200" i="1" dirty="0">
                <a:solidFill>
                  <a:schemeClr val="accent1">
                    <a:lumMod val="75000"/>
                  </a:schemeClr>
                </a:solidFill>
                <a:latin typeface="Verdana"/>
                <a:ea typeface="Calibri"/>
                <a:cs typeface="Times New Roman"/>
              </a:rPr>
              <a:t>Protest March 1970’s</a:t>
            </a:r>
            <a:endParaRPr lang="en-US" sz="1200" dirty="0">
              <a:solidFill>
                <a:schemeClr val="accent1">
                  <a:lumMod val="75000"/>
                </a:schemeClr>
              </a:solidFill>
              <a:ea typeface="Calibri"/>
              <a:cs typeface="Times New Roman"/>
            </a:endParaRP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0136984" y="1797001"/>
              <a:ext cx="22464" cy="288"/>
            </p14:xfrm>
          </p:contentPart>
        </mc:Choice>
        <mc:Fallback xmlns="">
          <p:pic>
            <p:nvPicPr>
              <p:cNvPr id="6" name="Ink 5"/>
              <p:cNvPicPr/>
              <p:nvPr/>
            </p:nvPicPr>
            <p:blipFill>
              <a:blip r:embed="rId5"/>
              <a:stretch>
                <a:fillRect/>
              </a:stretch>
            </p:blipFill>
            <p:spPr>
              <a:xfrm>
                <a:off x="10131224" y="1791241"/>
                <a:ext cx="33696" cy="11520"/>
              </a:xfrm>
              <a:prstGeom prst="rect">
                <a:avLst/>
              </a:prstGeom>
            </p:spPr>
          </p:pic>
        </mc:Fallback>
      </mc:AlternateContent>
    </p:spTree>
    <p:extLst>
      <p:ext uri="{BB962C8B-B14F-4D97-AF65-F5344CB8AC3E}">
        <p14:creationId xmlns:p14="http://schemas.microsoft.com/office/powerpoint/2010/main" val="1933858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Judi </a:t>
            </a:r>
            <a:r>
              <a:rPr lang="en-US" dirty="0"/>
              <a:t>Chamberlin</a:t>
            </a:r>
          </a:p>
        </p:txBody>
      </p:sp>
      <p:sp>
        <p:nvSpPr>
          <p:cNvPr id="5" name="Content Placeholder 4"/>
          <p:cNvSpPr>
            <a:spLocks noGrp="1"/>
          </p:cNvSpPr>
          <p:nvPr>
            <p:ph idx="1"/>
          </p:nvPr>
        </p:nvSpPr>
        <p:spPr/>
        <p:txBody>
          <a:bodyPr/>
          <a:lstStyle/>
          <a:p>
            <a:r>
              <a:rPr lang="en-US" dirty="0"/>
              <a:t>1978- Published book </a:t>
            </a:r>
            <a:r>
              <a:rPr lang="en-US" b="1" i="1" dirty="0"/>
              <a:t>On Our Own: Patient Controlled Alternatives to the Mental Health System.</a:t>
            </a:r>
          </a:p>
          <a:p>
            <a:r>
              <a:rPr lang="en-US" dirty="0"/>
              <a:t>Considered by some to be the “Mother of the Consumer/ Survivor Movement.”</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124200"/>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40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1980’s</a:t>
            </a:r>
            <a:br>
              <a:rPr lang="en-US" dirty="0"/>
            </a:br>
            <a:r>
              <a:rPr lang="en-US" sz="3100" i="1" dirty="0"/>
              <a:t>Transitioning Time</a:t>
            </a:r>
          </a:p>
        </p:txBody>
      </p:sp>
      <p:sp>
        <p:nvSpPr>
          <p:cNvPr id="3" name="Content Placeholder 2"/>
          <p:cNvSpPr>
            <a:spLocks noGrp="1"/>
          </p:cNvSpPr>
          <p:nvPr>
            <p:ph idx="1"/>
          </p:nvPr>
        </p:nvSpPr>
        <p:spPr/>
        <p:txBody>
          <a:bodyPr/>
          <a:lstStyle/>
          <a:p>
            <a:r>
              <a:rPr lang="en-US" dirty="0"/>
              <a:t>1985- On Our Own of MD first funded drop in center with 	 	  State Funds.</a:t>
            </a:r>
          </a:p>
          <a:p>
            <a:r>
              <a:rPr lang="en-US" dirty="0"/>
              <a:t>1988- SAMHSA funded 13 Demonstration Drop in Centers.</a:t>
            </a:r>
          </a:p>
          <a:p>
            <a:r>
              <a:rPr lang="en-US" dirty="0"/>
              <a:t>1985- First Alternatives Conference, Baltimore MD.</a:t>
            </a:r>
          </a:p>
          <a:p>
            <a:r>
              <a:rPr lang="en-US" dirty="0"/>
              <a:t>1986- Congress passed the Protection and Advocacy for 		   Individuals with Mental Illness (PAIMI) Act.</a:t>
            </a:r>
          </a:p>
          <a:p>
            <a:r>
              <a:rPr lang="en-US" dirty="0"/>
              <a:t>1986- Sally Zinman, Howie the Harp and Su and Dennis Budd 	  	   wrote first manual with funds from the Federal 		   Government “Reaching Across.”</a:t>
            </a:r>
          </a:p>
        </p:txBody>
      </p:sp>
    </p:spTree>
    <p:extLst>
      <p:ext uri="{BB962C8B-B14F-4D97-AF65-F5344CB8AC3E}">
        <p14:creationId xmlns:p14="http://schemas.microsoft.com/office/powerpoint/2010/main" val="1911501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Well-Being Project- California, 1987</a:t>
            </a:r>
            <a:br>
              <a:rPr lang="en-US" dirty="0"/>
            </a:br>
            <a:r>
              <a:rPr lang="en-US" sz="3100" dirty="0"/>
              <a:t>Jean Campbell</a:t>
            </a:r>
          </a:p>
        </p:txBody>
      </p:sp>
      <p:sp>
        <p:nvSpPr>
          <p:cNvPr id="3" name="Content Placeholder 2"/>
          <p:cNvSpPr>
            <a:spLocks noGrp="1"/>
          </p:cNvSpPr>
          <p:nvPr>
            <p:ph sz="half" idx="1"/>
          </p:nvPr>
        </p:nvSpPr>
        <p:spPr/>
        <p:txBody>
          <a:bodyPr>
            <a:normAutofit fontScale="92500" lnSpcReduction="20000"/>
          </a:bodyPr>
          <a:lstStyle/>
          <a:p>
            <a:endParaRPr lang="en-US" dirty="0"/>
          </a:p>
          <a:p>
            <a:r>
              <a:rPr lang="en-US" dirty="0">
                <a:solidFill>
                  <a:schemeClr val="accent1">
                    <a:lumMod val="50000"/>
                  </a:schemeClr>
                </a:solidFill>
              </a:rPr>
              <a:t>Research by and for mental health clients</a:t>
            </a:r>
          </a:p>
          <a:p>
            <a:r>
              <a:rPr lang="en-US" dirty="0">
                <a:solidFill>
                  <a:schemeClr val="accent1">
                    <a:lumMod val="50000"/>
                  </a:schemeClr>
                </a:solidFill>
              </a:rPr>
              <a:t> 500 persons interviewed</a:t>
            </a:r>
          </a:p>
          <a:p>
            <a:r>
              <a:rPr lang="en-US" dirty="0">
                <a:solidFill>
                  <a:schemeClr val="accent1">
                    <a:lumMod val="50000"/>
                  </a:schemeClr>
                </a:solidFill>
              </a:rPr>
              <a:t> 61 percent of clients stated creativity essential to their well-being</a:t>
            </a:r>
          </a:p>
          <a:p>
            <a:r>
              <a:rPr lang="en-US" dirty="0">
                <a:solidFill>
                  <a:schemeClr val="accent1">
                    <a:lumMod val="50000"/>
                  </a:schemeClr>
                </a:solidFill>
              </a:rPr>
              <a:t> 24 percent stated they lacked creativity in their lives</a:t>
            </a:r>
          </a:p>
          <a:p>
            <a:pPr marL="0" indent="0">
              <a:buNone/>
            </a:pPr>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846224" y="1536700"/>
            <a:ext cx="2804351"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62600" y="6248400"/>
            <a:ext cx="2362200" cy="369332"/>
          </a:xfrm>
          <a:prstGeom prst="rect">
            <a:avLst/>
          </a:prstGeom>
          <a:noFill/>
        </p:spPr>
        <p:txBody>
          <a:bodyPr wrap="square" rtlCol="0">
            <a:spAutoFit/>
          </a:bodyPr>
          <a:lstStyle/>
          <a:p>
            <a:pPr algn="ctr"/>
            <a:r>
              <a:rPr lang="en-US" dirty="0"/>
              <a:t>Art by Jean Campbell</a:t>
            </a:r>
          </a:p>
        </p:txBody>
      </p:sp>
    </p:spTree>
    <p:extLst>
      <p:ext uri="{BB962C8B-B14F-4D97-AF65-F5344CB8AC3E}">
        <p14:creationId xmlns:p14="http://schemas.microsoft.com/office/powerpoint/2010/main" val="185395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1990’s</a:t>
            </a:r>
          </a:p>
        </p:txBody>
      </p:sp>
      <p:sp>
        <p:nvSpPr>
          <p:cNvPr id="5" name="Content Placeholder 4"/>
          <p:cNvSpPr>
            <a:spLocks noGrp="1"/>
          </p:cNvSpPr>
          <p:nvPr>
            <p:ph idx="1"/>
          </p:nvPr>
        </p:nvSpPr>
        <p:spPr/>
        <p:txBody>
          <a:bodyPr>
            <a:normAutofit/>
          </a:bodyPr>
          <a:lstStyle/>
          <a:p>
            <a:r>
              <a:rPr lang="en-US" sz="2400" dirty="0">
                <a:solidFill>
                  <a:schemeClr val="tx2">
                    <a:lumMod val="75000"/>
                  </a:schemeClr>
                </a:solidFill>
              </a:rPr>
              <a:t>Holistic Healing</a:t>
            </a:r>
          </a:p>
          <a:p>
            <a:r>
              <a:rPr lang="en-US" sz="2400" dirty="0">
                <a:solidFill>
                  <a:schemeClr val="tx2">
                    <a:lumMod val="75000"/>
                  </a:schemeClr>
                </a:solidFill>
              </a:rPr>
              <a:t>Arts Guidebook Published- </a:t>
            </a:r>
            <a:r>
              <a:rPr lang="en-US" sz="2400" i="1" dirty="0">
                <a:solidFill>
                  <a:schemeClr val="tx2">
                    <a:lumMod val="75000"/>
                  </a:schemeClr>
                </a:solidFill>
              </a:rPr>
              <a:t>“Reaching Across with the Arts”</a:t>
            </a:r>
          </a:p>
          <a:p>
            <a:r>
              <a:rPr lang="en-US" sz="2400" dirty="0">
                <a:solidFill>
                  <a:schemeClr val="tx2">
                    <a:lumMod val="75000"/>
                  </a:schemeClr>
                </a:solidFill>
              </a:rPr>
              <a:t>Self-Determination and Self-Sufficiency</a:t>
            </a:r>
          </a:p>
          <a:p>
            <a:r>
              <a:rPr lang="en-US" sz="2400" dirty="0">
                <a:solidFill>
                  <a:schemeClr val="tx2">
                    <a:lumMod val="75000"/>
                  </a:schemeClr>
                </a:solidFill>
              </a:rPr>
              <a:t>Adverse Childhood Experiences (ACE) study</a:t>
            </a:r>
          </a:p>
          <a:p>
            <a:r>
              <a:rPr lang="en-US" sz="2400" dirty="0">
                <a:solidFill>
                  <a:schemeClr val="tx2">
                    <a:lumMod val="75000"/>
                  </a:schemeClr>
                </a:solidFill>
              </a:rPr>
              <a:t>Confronting Stigma and Discrimination</a:t>
            </a:r>
          </a:p>
          <a:p>
            <a:r>
              <a:rPr lang="en-US" sz="2400" dirty="0">
                <a:solidFill>
                  <a:schemeClr val="tx2">
                    <a:lumMod val="75000"/>
                  </a:schemeClr>
                </a:solidFill>
              </a:rPr>
              <a:t>Arts and Peer Support</a:t>
            </a:r>
          </a:p>
          <a:p>
            <a:r>
              <a:rPr lang="en-US" sz="2400" dirty="0">
                <a:solidFill>
                  <a:schemeClr val="tx2">
                    <a:lumMod val="75000"/>
                  </a:schemeClr>
                </a:solidFill>
              </a:rPr>
              <a:t>National Mental Health Consumers’ Self-Help Clearinghouse established in Philadelphia-Joseph Rogers</a:t>
            </a:r>
          </a:p>
          <a:p>
            <a:r>
              <a:rPr lang="en-US" sz="2400" dirty="0">
                <a:solidFill>
                  <a:schemeClr val="tx2">
                    <a:lumMod val="75000"/>
                  </a:schemeClr>
                </a:solidFill>
              </a:rPr>
              <a:t>Offices of Consumer Affairs- First in Alabama- Joel Slack</a:t>
            </a:r>
            <a:r>
              <a:rPr lang="en-US" sz="2400" dirty="0"/>
              <a:t>.</a:t>
            </a:r>
          </a:p>
        </p:txBody>
      </p:sp>
    </p:spTree>
    <p:extLst>
      <p:ext uri="{BB962C8B-B14F-4D97-AF65-F5344CB8AC3E}">
        <p14:creationId xmlns:p14="http://schemas.microsoft.com/office/powerpoint/2010/main" val="185102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National Mental Health Consumers’ Self-Help Clearinghouse (in Pennsylvania)</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2628128" cy="243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60"/>
          <a:stretch/>
        </p:blipFill>
        <p:spPr bwMode="auto">
          <a:xfrm>
            <a:off x="4775600" y="1600200"/>
            <a:ext cx="227492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 y="5410200"/>
            <a:ext cx="8458200" cy="369332"/>
          </a:xfrm>
          <a:prstGeom prst="rect">
            <a:avLst/>
          </a:prstGeom>
          <a:noFill/>
        </p:spPr>
        <p:txBody>
          <a:bodyPr wrap="square" rtlCol="0">
            <a:spAutoFit/>
          </a:bodyPr>
          <a:lstStyle/>
          <a:p>
            <a:pPr algn="ctr"/>
            <a:r>
              <a:rPr lang="en-US" dirty="0"/>
              <a:t>The First SAMHSA-funded Consumer National Technical Assistance Center</a:t>
            </a:r>
          </a:p>
        </p:txBody>
      </p:sp>
      <p:sp>
        <p:nvSpPr>
          <p:cNvPr id="5" name="TextBox 4"/>
          <p:cNvSpPr txBox="1"/>
          <p:nvPr/>
        </p:nvSpPr>
        <p:spPr>
          <a:xfrm>
            <a:off x="914400" y="4267200"/>
            <a:ext cx="2133600" cy="369332"/>
          </a:xfrm>
          <a:prstGeom prst="rect">
            <a:avLst/>
          </a:prstGeom>
          <a:noFill/>
        </p:spPr>
        <p:txBody>
          <a:bodyPr wrap="square" rtlCol="0">
            <a:spAutoFit/>
          </a:bodyPr>
          <a:lstStyle/>
          <a:p>
            <a:pPr algn="ctr"/>
            <a:r>
              <a:rPr lang="en-US" dirty="0"/>
              <a:t>Joseph Rogers</a:t>
            </a:r>
          </a:p>
        </p:txBody>
      </p:sp>
      <p:sp>
        <p:nvSpPr>
          <p:cNvPr id="6" name="TextBox 5"/>
          <p:cNvSpPr txBox="1"/>
          <p:nvPr/>
        </p:nvSpPr>
        <p:spPr>
          <a:xfrm>
            <a:off x="4572000" y="4280932"/>
            <a:ext cx="2473902" cy="369332"/>
          </a:xfrm>
          <a:prstGeom prst="rect">
            <a:avLst/>
          </a:prstGeom>
          <a:noFill/>
        </p:spPr>
        <p:txBody>
          <a:bodyPr wrap="square" rtlCol="0">
            <a:spAutoFit/>
          </a:bodyPr>
          <a:lstStyle/>
          <a:p>
            <a:pPr algn="ctr"/>
            <a:r>
              <a:rPr lang="en-US" dirty="0"/>
              <a:t>Susan Rogers</a:t>
            </a:r>
          </a:p>
        </p:txBody>
      </p:sp>
    </p:spTree>
    <p:extLst>
      <p:ext uri="{BB962C8B-B14F-4D97-AF65-F5344CB8AC3E}">
        <p14:creationId xmlns:p14="http://schemas.microsoft.com/office/powerpoint/2010/main" val="12829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884238"/>
          </a:xfrm>
        </p:spPr>
        <p:txBody>
          <a:bodyPr/>
          <a:lstStyle/>
          <a:p>
            <a:r>
              <a:rPr lang="en-US" dirty="0"/>
              <a:t>Paolo del </a:t>
            </a:r>
            <a:r>
              <a:rPr lang="en-US" dirty="0" err="1"/>
              <a:t>Vecchio</a:t>
            </a:r>
            <a:br>
              <a:rPr lang="en-US" dirty="0"/>
            </a:b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371600"/>
            <a:ext cx="2362200" cy="298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29145" y="4913638"/>
            <a:ext cx="5791200" cy="646331"/>
          </a:xfrm>
          <a:prstGeom prst="rect">
            <a:avLst/>
          </a:prstGeom>
          <a:noFill/>
        </p:spPr>
        <p:txBody>
          <a:bodyPr wrap="square" rtlCol="0">
            <a:spAutoFit/>
          </a:bodyPr>
          <a:lstStyle/>
          <a:p>
            <a:pPr algn="ctr"/>
            <a:r>
              <a:rPr lang="en-US" dirty="0"/>
              <a:t>First Consumer Affairs Director, Center for Mental Health Services/SAMHSA</a:t>
            </a:r>
          </a:p>
        </p:txBody>
      </p:sp>
    </p:spTree>
    <p:extLst>
      <p:ext uri="{BB962C8B-B14F-4D97-AF65-F5344CB8AC3E}">
        <p14:creationId xmlns:p14="http://schemas.microsoft.com/office/powerpoint/2010/main" val="141688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Oaks</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3801" y="1752600"/>
            <a:ext cx="343119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4953000"/>
            <a:ext cx="5791200" cy="369332"/>
          </a:xfrm>
          <a:prstGeom prst="rect">
            <a:avLst/>
          </a:prstGeom>
          <a:noFill/>
        </p:spPr>
        <p:txBody>
          <a:bodyPr wrap="square" rtlCol="0">
            <a:spAutoFit/>
          </a:bodyPr>
          <a:lstStyle/>
          <a:p>
            <a:pPr algn="ctr"/>
            <a:r>
              <a:rPr lang="en-US" dirty="0"/>
              <a:t>Mind Freedom International</a:t>
            </a:r>
          </a:p>
        </p:txBody>
      </p:sp>
    </p:spTree>
    <p:extLst>
      <p:ext uri="{BB962C8B-B14F-4D97-AF65-F5344CB8AC3E}">
        <p14:creationId xmlns:p14="http://schemas.microsoft.com/office/powerpoint/2010/main" val="2193392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 Fisher, </a:t>
            </a:r>
            <a:r>
              <a:rPr lang="en-US"/>
              <a:t>M.D. </a:t>
            </a:r>
            <a:r>
              <a:rPr lang="en-US" dirty="0"/>
              <a:t>Ph.D.</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76400"/>
            <a:ext cx="406923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5181600"/>
            <a:ext cx="8382000" cy="369332"/>
          </a:xfrm>
          <a:prstGeom prst="rect">
            <a:avLst/>
          </a:prstGeom>
          <a:noFill/>
        </p:spPr>
        <p:txBody>
          <a:bodyPr wrap="square" rtlCol="0">
            <a:spAutoFit/>
          </a:bodyPr>
          <a:lstStyle/>
          <a:p>
            <a:pPr algn="ctr"/>
            <a:r>
              <a:rPr lang="en-US" dirty="0"/>
              <a:t>Executive Director, National Empowerment Center</a:t>
            </a:r>
          </a:p>
        </p:txBody>
      </p:sp>
    </p:spTree>
    <p:extLst>
      <p:ext uri="{BB962C8B-B14F-4D97-AF65-F5344CB8AC3E}">
        <p14:creationId xmlns:p14="http://schemas.microsoft.com/office/powerpoint/2010/main" val="381688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2000’s- Forward</a:t>
            </a:r>
            <a:br>
              <a:rPr lang="en-US" dirty="0"/>
            </a:br>
            <a:r>
              <a:rPr lang="en-US" sz="3600" dirty="0"/>
              <a:t>Special Projects and Partnerships</a:t>
            </a:r>
          </a:p>
        </p:txBody>
      </p:sp>
      <p:sp>
        <p:nvSpPr>
          <p:cNvPr id="3" name="Content Placeholder 2"/>
          <p:cNvSpPr>
            <a:spLocks noGrp="1"/>
          </p:cNvSpPr>
          <p:nvPr>
            <p:ph idx="1"/>
          </p:nvPr>
        </p:nvSpPr>
        <p:spPr>
          <a:xfrm>
            <a:off x="457200" y="2133600"/>
            <a:ext cx="7620000" cy="4267200"/>
          </a:xfrm>
        </p:spPr>
        <p:txBody>
          <a:bodyPr>
            <a:normAutofit/>
          </a:bodyPr>
          <a:lstStyle/>
          <a:p>
            <a:r>
              <a:rPr lang="en-US" sz="2800" dirty="0">
                <a:solidFill>
                  <a:schemeClr val="tx2">
                    <a:lumMod val="75000"/>
                  </a:schemeClr>
                </a:solidFill>
              </a:rPr>
              <a:t>Peer Specialist Certification </a:t>
            </a:r>
          </a:p>
          <a:p>
            <a:r>
              <a:rPr lang="en-US" sz="2800" dirty="0">
                <a:solidFill>
                  <a:schemeClr val="tx2">
                    <a:lumMod val="75000"/>
                  </a:schemeClr>
                </a:solidFill>
              </a:rPr>
              <a:t>Wellness Coaches</a:t>
            </a:r>
          </a:p>
          <a:p>
            <a:r>
              <a:rPr lang="en-US" sz="2800" dirty="0">
                <a:solidFill>
                  <a:schemeClr val="tx2">
                    <a:lumMod val="75000"/>
                  </a:schemeClr>
                </a:solidFill>
              </a:rPr>
              <a:t>Recovery Domains</a:t>
            </a:r>
          </a:p>
          <a:p>
            <a:r>
              <a:rPr lang="en-US" sz="2800" dirty="0">
                <a:solidFill>
                  <a:schemeClr val="tx2">
                    <a:lumMod val="75000"/>
                  </a:schemeClr>
                </a:solidFill>
              </a:rPr>
              <a:t>Peers in many different venues</a:t>
            </a:r>
          </a:p>
          <a:p>
            <a:r>
              <a:rPr lang="en-US" sz="2800" dirty="0">
                <a:solidFill>
                  <a:schemeClr val="tx2">
                    <a:lumMod val="75000"/>
                  </a:schemeClr>
                </a:solidFill>
              </a:rPr>
              <a:t>Crisis Alternatives</a:t>
            </a:r>
          </a:p>
          <a:p>
            <a:r>
              <a:rPr lang="en-US" sz="2800" dirty="0">
                <a:solidFill>
                  <a:schemeClr val="tx2">
                    <a:lumMod val="75000"/>
                  </a:schemeClr>
                </a:solidFill>
              </a:rPr>
              <a:t>Arts programs</a:t>
            </a:r>
          </a:p>
        </p:txBody>
      </p:sp>
    </p:spTree>
    <p:extLst>
      <p:ext uri="{BB962C8B-B14F-4D97-AF65-F5344CB8AC3E}">
        <p14:creationId xmlns:p14="http://schemas.microsoft.com/office/powerpoint/2010/main" val="40167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 Ellen Copeland</a:t>
            </a:r>
          </a:p>
        </p:txBody>
      </p:sp>
      <p:sp>
        <p:nvSpPr>
          <p:cNvPr id="4" name="Content Placeholder 3"/>
          <p:cNvSpPr>
            <a:spLocks noGrp="1"/>
          </p:cNvSpPr>
          <p:nvPr>
            <p:ph sz="half" idx="2"/>
          </p:nvPr>
        </p:nvSpPr>
        <p:spPr>
          <a:xfrm>
            <a:off x="4419600" y="2667000"/>
            <a:ext cx="3657600" cy="1295400"/>
          </a:xfrm>
        </p:spPr>
        <p:txBody>
          <a:bodyPr/>
          <a:lstStyle/>
          <a:p>
            <a:r>
              <a:rPr lang="en-US" dirty="0"/>
              <a:t>WRAP, Wellness Recovery Action Plan.</a:t>
            </a:r>
          </a:p>
        </p:txBody>
      </p:sp>
      <p:pic>
        <p:nvPicPr>
          <p:cNvPr id="409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28800"/>
            <a:ext cx="2590800" cy="374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5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Beginnings</a:t>
            </a:r>
          </a:p>
        </p:txBody>
      </p:sp>
      <p:sp>
        <p:nvSpPr>
          <p:cNvPr id="3" name="Content Placeholder 2"/>
          <p:cNvSpPr>
            <a:spLocks noGrp="1"/>
          </p:cNvSpPr>
          <p:nvPr>
            <p:ph sz="half" idx="1"/>
          </p:nvPr>
        </p:nvSpPr>
        <p:spPr/>
        <p:txBody>
          <a:bodyPr>
            <a:normAutofit lnSpcReduction="10000"/>
          </a:bodyPr>
          <a:lstStyle/>
          <a:p>
            <a:r>
              <a:rPr lang="en-US" dirty="0">
                <a:solidFill>
                  <a:schemeClr val="tx2">
                    <a:lumMod val="75000"/>
                  </a:schemeClr>
                </a:solidFill>
              </a:rPr>
              <a:t>Began in the 1970’s</a:t>
            </a:r>
          </a:p>
          <a:p>
            <a:r>
              <a:rPr lang="en-US" dirty="0">
                <a:solidFill>
                  <a:schemeClr val="tx2">
                    <a:lumMod val="75000"/>
                  </a:schemeClr>
                </a:solidFill>
              </a:rPr>
              <a:t>Was similar to other civil rights movements</a:t>
            </a:r>
          </a:p>
          <a:p>
            <a:r>
              <a:rPr lang="en-US" dirty="0">
                <a:solidFill>
                  <a:schemeClr val="tx2">
                    <a:lumMod val="75000"/>
                  </a:schemeClr>
                </a:solidFill>
              </a:rPr>
              <a:t>Started with small informal groups of ex-patients.</a:t>
            </a:r>
          </a:p>
          <a:p>
            <a:r>
              <a:rPr lang="en-US" dirty="0">
                <a:solidFill>
                  <a:schemeClr val="tx2">
                    <a:lumMod val="75000"/>
                  </a:schemeClr>
                </a:solidFill>
              </a:rPr>
              <a:t>Followed de-institutionalization from the late 60’s</a:t>
            </a:r>
            <a:r>
              <a:rPr lang="en-US" dirty="0">
                <a:solidFill>
                  <a:schemeClr val="accent1">
                    <a:lumMod val="50000"/>
                  </a:schemeClr>
                </a:solidFill>
              </a:rPr>
              <a:t>.</a:t>
            </a:r>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71" r="37354" b="7577"/>
          <a:stretch/>
        </p:blipFill>
        <p:spPr bwMode="auto">
          <a:xfrm>
            <a:off x="4648200" y="1524000"/>
            <a:ext cx="3124200" cy="403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4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Reaching Across with The Arts</a:t>
            </a:r>
          </a:p>
        </p:txBody>
      </p:sp>
      <p:pic>
        <p:nvPicPr>
          <p:cNvPr id="409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538547" y="1536700"/>
            <a:ext cx="3494905"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lnSpcReduction="10000"/>
          </a:bodyPr>
          <a:lstStyle/>
          <a:p>
            <a:r>
              <a:rPr lang="en-US" dirty="0">
                <a:solidFill>
                  <a:schemeClr val="accent1">
                    <a:lumMod val="50000"/>
                  </a:schemeClr>
                </a:solidFill>
              </a:rPr>
              <a:t>A self-help arts guide published in 2000 with funds from CMHS with information that is still relevant and helpful to mental health consumers today</a:t>
            </a:r>
          </a:p>
          <a:p>
            <a:pPr marL="0" indent="0">
              <a:buNone/>
            </a:pPr>
            <a:endParaRPr lang="en-US" dirty="0"/>
          </a:p>
          <a:p>
            <a:pPr marL="0" indent="0">
              <a:buNone/>
            </a:pPr>
            <a:r>
              <a:rPr lang="en-US" sz="2000" dirty="0">
                <a:hlinkClick r:id="rId4"/>
              </a:rPr>
              <a:t>www.alteredstatesofthearts.com</a:t>
            </a:r>
            <a:endParaRPr lang="en-US" sz="2000" dirty="0"/>
          </a:p>
          <a:p>
            <a:pPr marL="0" indent="0">
              <a:buNone/>
            </a:pPr>
            <a:endParaRPr lang="en-US" dirty="0"/>
          </a:p>
          <a:p>
            <a:endParaRPr lang="en-US" dirty="0"/>
          </a:p>
        </p:txBody>
      </p:sp>
    </p:spTree>
    <p:extLst>
      <p:ext uri="{BB962C8B-B14F-4D97-AF65-F5344CB8AC3E}">
        <p14:creationId xmlns:p14="http://schemas.microsoft.com/office/powerpoint/2010/main" val="318138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3050"/>
            <a:ext cx="8763000" cy="1162050"/>
          </a:xfrm>
        </p:spPr>
        <p:txBody>
          <a:bodyPr>
            <a:noAutofit/>
          </a:bodyPr>
          <a:lstStyle/>
          <a:p>
            <a:pPr algn="ctr"/>
            <a:r>
              <a:rPr lang="en-US" sz="4000" dirty="0"/>
              <a:t>The Cemetery Project</a:t>
            </a:r>
            <a:br>
              <a:rPr lang="en-US" sz="4000" dirty="0"/>
            </a:br>
            <a:r>
              <a:rPr lang="en-US" sz="2800" dirty="0"/>
              <a:t>Milledgeville, GA</a:t>
            </a:r>
          </a:p>
        </p:txBody>
      </p:sp>
      <p:sp>
        <p:nvSpPr>
          <p:cNvPr id="7" name="Text Placeholder 6"/>
          <p:cNvSpPr>
            <a:spLocks noGrp="1"/>
          </p:cNvSpPr>
          <p:nvPr>
            <p:ph type="body" sz="half" idx="2"/>
          </p:nvPr>
        </p:nvSpPr>
        <p:spPr>
          <a:xfrm>
            <a:off x="304799" y="4876800"/>
            <a:ext cx="7772401" cy="1828800"/>
          </a:xfrm>
        </p:spPr>
        <p:txBody>
          <a:bodyPr>
            <a:normAutofit/>
          </a:bodyPr>
          <a:lstStyle/>
          <a:p>
            <a:r>
              <a:rPr lang="en-US" sz="2000" dirty="0"/>
              <a:t>Cemetery restored with beauty to honor 25,000 people who had been buried  in unmarked graves at Central State Hospital since 1842. This project, coordinated by Larry </a:t>
            </a:r>
            <a:r>
              <a:rPr lang="en-US" sz="2000" dirty="0" err="1"/>
              <a:t>Fricks</a:t>
            </a:r>
            <a:r>
              <a:rPr lang="en-US" sz="2000" dirty="0"/>
              <a:t> and Pat Deegan, has spread across the U.S. and many others like it now exist at other hospital cemeteries, including the cemetery at St. Elizabeth’s Hospital in Washington, DC.</a:t>
            </a:r>
          </a:p>
          <a:p>
            <a:endParaRPr lang="en-US" dirty="0"/>
          </a:p>
        </p:txBody>
      </p:sp>
      <p:pic>
        <p:nvPicPr>
          <p:cNvPr id="5122"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752600" y="1066800"/>
            <a:ext cx="5200339" cy="3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24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Sally Zinman</a:t>
            </a:r>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600200"/>
            <a:ext cx="448421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4191000"/>
            <a:ext cx="8458200" cy="1200329"/>
          </a:xfrm>
          <a:prstGeom prst="rect">
            <a:avLst/>
          </a:prstGeom>
          <a:noFill/>
        </p:spPr>
        <p:txBody>
          <a:bodyPr wrap="square" rtlCol="0">
            <a:spAutoFit/>
          </a:bodyPr>
          <a:lstStyle/>
          <a:p>
            <a:pPr algn="ctr"/>
            <a:r>
              <a:rPr lang="en-US" dirty="0"/>
              <a:t>Sally </a:t>
            </a:r>
            <a:r>
              <a:rPr lang="en-US" dirty="0" err="1"/>
              <a:t>Zinman</a:t>
            </a:r>
            <a:r>
              <a:rPr lang="en-US" dirty="0"/>
              <a:t>, Pat Deegan, Jacki McKinney, Gayle Bluebird</a:t>
            </a:r>
          </a:p>
          <a:p>
            <a:pPr algn="ctr"/>
            <a:endParaRPr lang="en-US" dirty="0"/>
          </a:p>
          <a:p>
            <a:pPr algn="ctr"/>
            <a:r>
              <a:rPr lang="en-US" dirty="0"/>
              <a:t>2013 NYAPRS Conference, Catskills, NY</a:t>
            </a:r>
          </a:p>
          <a:p>
            <a:pPr algn="ctr"/>
            <a:r>
              <a:rPr lang="en-US" dirty="0"/>
              <a:t>Honored as “Lifetime Achievers of the Consumer/Survivor Movement”</a:t>
            </a:r>
          </a:p>
        </p:txBody>
      </p:sp>
    </p:spTree>
    <p:extLst>
      <p:ext uri="{BB962C8B-B14F-4D97-AF65-F5344CB8AC3E}">
        <p14:creationId xmlns:p14="http://schemas.microsoft.com/office/powerpoint/2010/main" val="1751016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Our Future Happening NOW:</a:t>
            </a:r>
          </a:p>
        </p:txBody>
      </p:sp>
      <p:sp>
        <p:nvSpPr>
          <p:cNvPr id="14" name="Content Placeholder 13"/>
          <p:cNvSpPr>
            <a:spLocks noGrp="1"/>
          </p:cNvSpPr>
          <p:nvPr>
            <p:ph idx="1"/>
          </p:nvPr>
        </p:nvSpPr>
        <p:spPr/>
        <p:txBody>
          <a:bodyPr>
            <a:normAutofit/>
          </a:bodyPr>
          <a:lstStyle/>
          <a:p>
            <a:pPr marL="114300" indent="0">
              <a:buNone/>
            </a:pPr>
            <a:endParaRPr lang="en-US" sz="2800" dirty="0">
              <a:solidFill>
                <a:schemeClr val="tx2">
                  <a:lumMod val="75000"/>
                </a:schemeClr>
              </a:solidFill>
            </a:endParaRPr>
          </a:p>
          <a:p>
            <a:r>
              <a:rPr lang="en-US" sz="2800" dirty="0">
                <a:solidFill>
                  <a:schemeClr val="tx2">
                    <a:lumMod val="75000"/>
                  </a:schemeClr>
                </a:solidFill>
              </a:rPr>
              <a:t>More people with Jobs</a:t>
            </a:r>
          </a:p>
          <a:p>
            <a:r>
              <a:rPr lang="en-US" sz="2800" dirty="0">
                <a:solidFill>
                  <a:schemeClr val="tx2">
                    <a:lumMod val="75000"/>
                  </a:schemeClr>
                </a:solidFill>
              </a:rPr>
              <a:t>People living independently</a:t>
            </a:r>
          </a:p>
          <a:p>
            <a:r>
              <a:rPr lang="en-US" sz="2800" dirty="0">
                <a:solidFill>
                  <a:schemeClr val="tx2">
                    <a:lumMod val="75000"/>
                  </a:schemeClr>
                </a:solidFill>
              </a:rPr>
              <a:t>Specialized Positions for Peer Supporters</a:t>
            </a:r>
          </a:p>
          <a:p>
            <a:r>
              <a:rPr lang="en-US" sz="2800" dirty="0">
                <a:solidFill>
                  <a:schemeClr val="tx2">
                    <a:lumMod val="75000"/>
                  </a:schemeClr>
                </a:solidFill>
              </a:rPr>
              <a:t>Peer Support Respite Centers</a:t>
            </a:r>
          </a:p>
          <a:p>
            <a:r>
              <a:rPr lang="en-US" sz="2800" dirty="0">
                <a:solidFill>
                  <a:schemeClr val="tx2">
                    <a:lumMod val="75000"/>
                  </a:schemeClr>
                </a:solidFill>
              </a:rPr>
              <a:t>Peer Run Art Centers</a:t>
            </a:r>
          </a:p>
          <a:p>
            <a:r>
              <a:rPr lang="en-US" sz="2800" dirty="0">
                <a:solidFill>
                  <a:schemeClr val="tx2">
                    <a:lumMod val="75000"/>
                  </a:schemeClr>
                </a:solidFill>
              </a:rPr>
              <a:t>Online Training for peer specialists</a:t>
            </a:r>
          </a:p>
        </p:txBody>
      </p:sp>
    </p:spTree>
    <p:extLst>
      <p:ext uri="{BB962C8B-B14F-4D97-AF65-F5344CB8AC3E}">
        <p14:creationId xmlns:p14="http://schemas.microsoft.com/office/powerpoint/2010/main" val="66704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Your Innovative Programs:</a:t>
            </a:r>
          </a:p>
        </p:txBody>
      </p:sp>
      <p:sp>
        <p:nvSpPr>
          <p:cNvPr id="3" name="Content Placeholder 2"/>
          <p:cNvSpPr>
            <a:spLocks noGrp="1"/>
          </p:cNvSpPr>
          <p:nvPr>
            <p:ph idx="1"/>
          </p:nvPr>
        </p:nvSpPr>
        <p:spPr/>
        <p:txBody>
          <a:bodyPr>
            <a:normAutofit/>
          </a:bodyPr>
          <a:lstStyle/>
          <a:p>
            <a:r>
              <a:rPr lang="en-US" sz="2400" dirty="0">
                <a:solidFill>
                  <a:schemeClr val="tx2">
                    <a:lumMod val="75000"/>
                  </a:schemeClr>
                </a:solidFill>
              </a:rPr>
              <a:t>Start Here</a:t>
            </a:r>
          </a:p>
        </p:txBody>
      </p:sp>
    </p:spTree>
    <p:extLst>
      <p:ext uri="{BB962C8B-B14F-4D97-AF65-F5344CB8AC3E}">
        <p14:creationId xmlns:p14="http://schemas.microsoft.com/office/powerpoint/2010/main" val="451913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Presentation By:</a:t>
            </a:r>
          </a:p>
        </p:txBody>
      </p:sp>
      <p:sp>
        <p:nvSpPr>
          <p:cNvPr id="9" name="Content Placeholder 8"/>
          <p:cNvSpPr>
            <a:spLocks noGrp="1"/>
          </p:cNvSpPr>
          <p:nvPr>
            <p:ph sz="half" idx="1"/>
          </p:nvPr>
        </p:nvSpPr>
        <p:spPr>
          <a:xfrm>
            <a:off x="762000" y="1536192"/>
            <a:ext cx="3352800" cy="3645408"/>
          </a:xfrm>
        </p:spPr>
        <p:txBody>
          <a:bodyPr anchor="ctr">
            <a:normAutofit fontScale="92500" lnSpcReduction="20000"/>
          </a:bodyPr>
          <a:lstStyle/>
          <a:p>
            <a:pPr marL="0" indent="0" algn="ctr">
              <a:buNone/>
            </a:pPr>
            <a:r>
              <a:rPr lang="en-US" dirty="0">
                <a:solidFill>
                  <a:srgbClr val="002060"/>
                </a:solidFill>
              </a:rPr>
              <a:t>Gayle Bluebird</a:t>
            </a:r>
          </a:p>
          <a:p>
            <a:pPr marL="0" indent="0" algn="ctr">
              <a:buNone/>
            </a:pPr>
            <a:r>
              <a:rPr lang="en-US" dirty="0">
                <a:solidFill>
                  <a:srgbClr val="002060"/>
                </a:solidFill>
              </a:rPr>
              <a:t>“Henrietta”</a:t>
            </a:r>
          </a:p>
          <a:p>
            <a:pPr marL="0" indent="0" algn="ctr">
              <a:buNone/>
            </a:pPr>
            <a:endParaRPr lang="en-US" dirty="0"/>
          </a:p>
          <a:p>
            <a:pPr marL="0" indent="0" algn="ctr">
              <a:buNone/>
            </a:pPr>
            <a:r>
              <a:rPr lang="en-US" dirty="0">
                <a:hlinkClick r:id="rId3"/>
              </a:rPr>
              <a:t>Gaylebluebird1943@gmail.com</a:t>
            </a:r>
            <a:endParaRPr lang="en-US" dirty="0"/>
          </a:p>
          <a:p>
            <a:pPr marL="0" indent="0" algn="ctr">
              <a:buNone/>
            </a:pPr>
            <a:endParaRPr lang="en-US" dirty="0">
              <a:solidFill>
                <a:schemeClr val="accent1">
                  <a:lumMod val="50000"/>
                </a:schemeClr>
              </a:solidFill>
            </a:endParaRPr>
          </a:p>
          <a:p>
            <a:pPr marL="0" indent="0" algn="ctr">
              <a:buNone/>
            </a:pPr>
            <a:r>
              <a:rPr lang="en-US" dirty="0">
                <a:solidFill>
                  <a:schemeClr val="accent1">
                    <a:lumMod val="50000"/>
                  </a:schemeClr>
                </a:solidFill>
              </a:rPr>
              <a:t>352-282-2924</a:t>
            </a:r>
          </a:p>
          <a:p>
            <a:pPr marL="0" indent="0" algn="ctr">
              <a:buNone/>
            </a:pPr>
            <a:r>
              <a:rPr lang="en-US" dirty="0">
                <a:solidFill>
                  <a:schemeClr val="accent1">
                    <a:lumMod val="50000"/>
                  </a:schemeClr>
                </a:solidFill>
              </a:rPr>
              <a:t>Contact her for consulting or keynotes</a:t>
            </a:r>
          </a:p>
        </p:txBody>
      </p:sp>
      <p:pic>
        <p:nvPicPr>
          <p:cNvPr id="6147"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5226486" y="1143000"/>
            <a:ext cx="239351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48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Ex-Patients share similar stories of abuse:</a:t>
            </a:r>
          </a:p>
        </p:txBody>
      </p:sp>
      <p:sp>
        <p:nvSpPr>
          <p:cNvPr id="3" name="Content Placeholder 2"/>
          <p:cNvSpPr>
            <a:spLocks noGrp="1"/>
          </p:cNvSpPr>
          <p:nvPr>
            <p:ph idx="1"/>
          </p:nvPr>
        </p:nvSpPr>
        <p:spPr/>
        <p:txBody>
          <a:bodyPr/>
          <a:lstStyle/>
          <a:p>
            <a:r>
              <a:rPr lang="en-US" dirty="0"/>
              <a:t>Involuntarily committed</a:t>
            </a:r>
          </a:p>
          <a:p>
            <a:r>
              <a:rPr lang="en-US" dirty="0"/>
              <a:t>Were given shock treatment </a:t>
            </a:r>
          </a:p>
          <a:p>
            <a:r>
              <a:rPr lang="en-US" dirty="0"/>
              <a:t>Secluded and restrained</a:t>
            </a:r>
          </a:p>
          <a:p>
            <a:r>
              <a:rPr lang="en-US" dirty="0"/>
              <a:t>Being used as forced labor</a:t>
            </a:r>
          </a:p>
          <a:p>
            <a:r>
              <a:rPr lang="en-US" dirty="0"/>
              <a:t>Witnessing patients dying with no investigations.</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7" t="29818" r="5837" b="24909"/>
          <a:stretch/>
        </p:blipFill>
        <p:spPr bwMode="auto">
          <a:xfrm>
            <a:off x="1981200" y="3733800"/>
            <a:ext cx="463871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40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Madness Network News</a:t>
            </a:r>
          </a:p>
        </p:txBody>
      </p:sp>
      <p:sp>
        <p:nvSpPr>
          <p:cNvPr id="3" name="Content Placeholder 2"/>
          <p:cNvSpPr>
            <a:spLocks noGrp="1"/>
          </p:cNvSpPr>
          <p:nvPr>
            <p:ph sz="half" idx="1"/>
          </p:nvPr>
        </p:nvSpPr>
        <p:spPr/>
        <p:txBody>
          <a:bodyPr>
            <a:normAutofit fontScale="92500" lnSpcReduction="10000"/>
          </a:bodyPr>
          <a:lstStyle/>
          <a:p>
            <a:r>
              <a:rPr lang="en-US" dirty="0">
                <a:solidFill>
                  <a:schemeClr val="accent1">
                    <a:lumMod val="75000"/>
                  </a:schemeClr>
                </a:solidFill>
              </a:rPr>
              <a:t>National Newsletter published in San Francisco.</a:t>
            </a:r>
          </a:p>
          <a:p>
            <a:r>
              <a:rPr lang="en-US" dirty="0">
                <a:solidFill>
                  <a:schemeClr val="accent1">
                    <a:lumMod val="75000"/>
                  </a:schemeClr>
                </a:solidFill>
              </a:rPr>
              <a:t>Circulated from 1974-1986.</a:t>
            </a:r>
          </a:p>
          <a:p>
            <a:r>
              <a:rPr lang="en-US" dirty="0">
                <a:solidFill>
                  <a:schemeClr val="accent1">
                    <a:lumMod val="75000"/>
                  </a:schemeClr>
                </a:solidFill>
              </a:rPr>
              <a:t>Outlet for political organizing.</a:t>
            </a:r>
          </a:p>
          <a:p>
            <a:r>
              <a:rPr lang="en-US" dirty="0">
                <a:solidFill>
                  <a:schemeClr val="accent1">
                    <a:lumMod val="75000"/>
                  </a:schemeClr>
                </a:solidFill>
              </a:rPr>
              <a:t>Means of connecting ex-patients nationally.</a:t>
            </a:r>
          </a:p>
          <a:p>
            <a:r>
              <a:rPr lang="en-US" dirty="0">
                <a:solidFill>
                  <a:schemeClr val="accent1">
                    <a:lumMod val="75000"/>
                  </a:schemeClr>
                </a:solidFill>
              </a:rPr>
              <a:t> Included poetry and artwork.</a:t>
            </a:r>
          </a:p>
        </p:txBody>
      </p:sp>
      <p:pic>
        <p:nvPicPr>
          <p:cNvPr id="5" name="Picture 2" descr="Madness - Special Women's Issu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79385" y="1536700"/>
            <a:ext cx="3338029" cy="4589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6248400"/>
            <a:ext cx="3200400" cy="381000"/>
          </a:xfrm>
          <a:prstGeom prst="rect">
            <a:avLst/>
          </a:prstGeom>
          <a:noFill/>
        </p:spPr>
        <p:txBody>
          <a:bodyPr wrap="square" rtlCol="0">
            <a:spAutoFit/>
          </a:bodyPr>
          <a:lstStyle/>
          <a:p>
            <a:pPr algn="ctr"/>
            <a:r>
              <a:rPr lang="en-US" dirty="0"/>
              <a:t>Drowning, by Tanya </a:t>
            </a:r>
            <a:r>
              <a:rPr lang="en-US" dirty="0" err="1"/>
              <a:t>Tempkin</a:t>
            </a:r>
            <a:endParaRPr lang="en-US" dirty="0"/>
          </a:p>
        </p:txBody>
      </p:sp>
    </p:spTree>
    <p:extLst>
      <p:ext uri="{BB962C8B-B14F-4D97-AF65-F5344CB8AC3E}">
        <p14:creationId xmlns:p14="http://schemas.microsoft.com/office/powerpoint/2010/main" val="108409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1976 Cover</a:t>
            </a:r>
          </a:p>
        </p:txBody>
      </p:sp>
      <p:sp>
        <p:nvSpPr>
          <p:cNvPr id="3" name="Content Placeholder 2"/>
          <p:cNvSpPr>
            <a:spLocks noGrp="1"/>
          </p:cNvSpPr>
          <p:nvPr>
            <p:ph sz="half" idx="1"/>
          </p:nvPr>
        </p:nvSpPr>
        <p:spPr/>
        <p:txBody>
          <a:bodyPr>
            <a:normAutofit/>
          </a:bodyPr>
          <a:lstStyle/>
          <a:p>
            <a:r>
              <a:rPr lang="en-US" dirty="0"/>
              <a:t>Photograph of a 30-Day “sleep-in” protest in then-Governor Jerry Brown’s Office to protest deaths and abuses in State hospitals in California.</a:t>
            </a:r>
          </a:p>
        </p:txBody>
      </p:sp>
      <p:pic>
        <p:nvPicPr>
          <p:cNvPr id="5" name="Picture 2" descr="Sleep-I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20338" y="1536700"/>
            <a:ext cx="3456123" cy="4589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61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Goals of the Movement:</a:t>
            </a:r>
          </a:p>
        </p:txBody>
      </p:sp>
      <p:sp>
        <p:nvSpPr>
          <p:cNvPr id="6" name="Content Placeholder 5"/>
          <p:cNvSpPr>
            <a:spLocks noGrp="1"/>
          </p:cNvSpPr>
          <p:nvPr>
            <p:ph idx="1"/>
          </p:nvPr>
        </p:nvSpPr>
        <p:spPr/>
        <p:txBody>
          <a:bodyPr/>
          <a:lstStyle/>
          <a:p>
            <a:r>
              <a:rPr lang="en-US" dirty="0">
                <a:solidFill>
                  <a:schemeClr val="accent1">
                    <a:lumMod val="75000"/>
                  </a:schemeClr>
                </a:solidFill>
              </a:rPr>
              <a:t>Liberation from Mental Health System.</a:t>
            </a:r>
          </a:p>
          <a:p>
            <a:r>
              <a:rPr lang="en-US" dirty="0">
                <a:solidFill>
                  <a:schemeClr val="accent1">
                    <a:lumMod val="75000"/>
                  </a:schemeClr>
                </a:solidFill>
              </a:rPr>
              <a:t>Developing their own self-help programs.</a:t>
            </a:r>
          </a:p>
          <a:p>
            <a:r>
              <a:rPr lang="en-US" dirty="0">
                <a:solidFill>
                  <a:schemeClr val="accent1">
                    <a:lumMod val="75000"/>
                  </a:schemeClr>
                </a:solidFill>
              </a:rPr>
              <a:t>Refusing to accept the label of “mental illness.”</a:t>
            </a:r>
          </a:p>
          <a:p>
            <a:r>
              <a:rPr lang="en-US" dirty="0">
                <a:solidFill>
                  <a:schemeClr val="accent1">
                    <a:lumMod val="75000"/>
                  </a:schemeClr>
                </a:solidFill>
              </a:rPr>
              <a:t>To overcome the prediction they would never recover</a:t>
            </a:r>
            <a:r>
              <a:rPr lang="en-US" dirty="0"/>
              <a:t>.</a:t>
            </a:r>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00" t="28422" r="3941" b="2612"/>
          <a:stretch/>
        </p:blipFill>
        <p:spPr bwMode="auto">
          <a:xfrm>
            <a:off x="2514600" y="3581400"/>
            <a:ext cx="3131127" cy="304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23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with Different Names:</a:t>
            </a:r>
          </a:p>
        </p:txBody>
      </p:sp>
      <p:sp>
        <p:nvSpPr>
          <p:cNvPr id="3" name="Content Placeholder 2"/>
          <p:cNvSpPr>
            <a:spLocks noGrp="1"/>
          </p:cNvSpPr>
          <p:nvPr>
            <p:ph idx="1"/>
          </p:nvPr>
        </p:nvSpPr>
        <p:spPr/>
        <p:txBody>
          <a:bodyPr/>
          <a:lstStyle/>
          <a:p>
            <a:r>
              <a:rPr lang="en-US" dirty="0">
                <a:solidFill>
                  <a:schemeClr val="tx2">
                    <a:lumMod val="75000"/>
                  </a:schemeClr>
                </a:solidFill>
              </a:rPr>
              <a:t>Insane Liberation Front (Portland, OR)</a:t>
            </a:r>
          </a:p>
          <a:p>
            <a:r>
              <a:rPr lang="en-US" dirty="0">
                <a:solidFill>
                  <a:schemeClr val="tx2">
                    <a:lumMod val="75000"/>
                  </a:schemeClr>
                </a:solidFill>
              </a:rPr>
              <a:t>Liberation Project (New York City, NY)</a:t>
            </a:r>
          </a:p>
          <a:p>
            <a:r>
              <a:rPr lang="en-US" dirty="0">
                <a:solidFill>
                  <a:schemeClr val="tx2">
                    <a:lumMod val="75000"/>
                  </a:schemeClr>
                </a:solidFill>
              </a:rPr>
              <a:t>Network Against Psychiatric Assault (San Francisco, CA)</a:t>
            </a:r>
          </a:p>
          <a:p>
            <a:r>
              <a:rPr lang="en-US" dirty="0">
                <a:solidFill>
                  <a:schemeClr val="tx2">
                    <a:lumMod val="75000"/>
                  </a:schemeClr>
                </a:solidFill>
              </a:rPr>
              <a:t>Mental Patients Liberation Front (Boston, MA)</a:t>
            </a:r>
          </a:p>
        </p:txBody>
      </p:sp>
    </p:spTree>
    <p:extLst>
      <p:ext uri="{BB962C8B-B14F-4D97-AF65-F5344CB8AC3E}">
        <p14:creationId xmlns:p14="http://schemas.microsoft.com/office/powerpoint/2010/main" val="75795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Annual Conference-Human Rights Against Psychiatric Oppression</a:t>
            </a:r>
          </a:p>
        </p:txBody>
      </p:sp>
      <p:sp>
        <p:nvSpPr>
          <p:cNvPr id="3" name="Content Placeholder 2"/>
          <p:cNvSpPr>
            <a:spLocks noGrp="1"/>
          </p:cNvSpPr>
          <p:nvPr>
            <p:ph idx="1"/>
          </p:nvPr>
        </p:nvSpPr>
        <p:spPr/>
        <p:txBody>
          <a:bodyPr/>
          <a:lstStyle/>
          <a:p>
            <a:r>
              <a:rPr lang="en-US" dirty="0"/>
              <a:t>First Conference in Detroit-1972</a:t>
            </a:r>
          </a:p>
          <a:p>
            <a:r>
              <a:rPr lang="en-US" dirty="0"/>
              <a:t>Held on campgrounds, colleges, campuses</a:t>
            </a:r>
          </a:p>
          <a:p>
            <a:r>
              <a:rPr lang="en-US" dirty="0"/>
              <a:t>Were organized with little to no money</a:t>
            </a:r>
          </a:p>
          <a:p>
            <a:r>
              <a:rPr lang="en-US" dirty="0"/>
              <a:t>People came by hitchhiking, buses, packed in cars.</a:t>
            </a:r>
          </a:p>
        </p:txBody>
      </p:sp>
      <p:pic>
        <p:nvPicPr>
          <p:cNvPr id="922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824" r="2589" b="15604"/>
          <a:stretch/>
        </p:blipFill>
        <p:spPr bwMode="auto">
          <a:xfrm>
            <a:off x="1828800" y="3359528"/>
            <a:ext cx="4724400" cy="347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70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Howie the Harp</a:t>
            </a:r>
            <a:br>
              <a:rPr lang="en-US" dirty="0"/>
            </a:br>
            <a:r>
              <a:rPr lang="en-US" sz="3100" dirty="0"/>
              <a:t>1953-1995</a:t>
            </a:r>
          </a:p>
        </p:txBody>
      </p:sp>
      <p:sp>
        <p:nvSpPr>
          <p:cNvPr id="10" name="Content Placeholder 9"/>
          <p:cNvSpPr>
            <a:spLocks noGrp="1"/>
          </p:cNvSpPr>
          <p:nvPr>
            <p:ph sz="half" idx="1"/>
          </p:nvPr>
        </p:nvSpPr>
        <p:spPr/>
        <p:txBody>
          <a:bodyPr>
            <a:normAutofit fontScale="85000" lnSpcReduction="20000"/>
          </a:bodyPr>
          <a:lstStyle/>
          <a:p>
            <a:r>
              <a:rPr lang="en-US" dirty="0"/>
              <a:t>“Crazy folk” (as he called us) are the most talented people in the galaxy. “Instead of diagnosing, locking up, and treating us, the world should recognize our true worth and support our talents, creativity, and sensitivity.” Howie carried a harmonica with him everywhere, to make music, mediate conflict and create peace. </a:t>
            </a:r>
          </a:p>
          <a:p>
            <a:endParaRPr lang="en-US" dirty="0"/>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419600" y="2426913"/>
            <a:ext cx="3657600" cy="28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786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465</TotalTime>
  <Words>774</Words>
  <Application>Microsoft Office PowerPoint</Application>
  <PresentationFormat>On-screen Show (4:3)</PresentationFormat>
  <Paragraphs>139</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vt:lpstr>
      <vt:lpstr>Verdana</vt:lpstr>
      <vt:lpstr>Adjacency</vt:lpstr>
      <vt:lpstr>The History of the Consumer/Survivor Movement</vt:lpstr>
      <vt:lpstr>The Beginnings</vt:lpstr>
      <vt:lpstr>Ex-Patients share similar stories of abuse:</vt:lpstr>
      <vt:lpstr>Madness Network News</vt:lpstr>
      <vt:lpstr>1976 Cover</vt:lpstr>
      <vt:lpstr>Goals of the Movement:</vt:lpstr>
      <vt:lpstr>Groups with Different Names:</vt:lpstr>
      <vt:lpstr>Annual Conference-Human Rights Against Psychiatric Oppression</vt:lpstr>
      <vt:lpstr>Howie the Harp 1953-1995</vt:lpstr>
      <vt:lpstr>Judi Chamberlin</vt:lpstr>
      <vt:lpstr>The 1980’s Transitioning Time</vt:lpstr>
      <vt:lpstr>Well-Being Project- California, 1987 Jean Campbell</vt:lpstr>
      <vt:lpstr>The 1990’s</vt:lpstr>
      <vt:lpstr>National Mental Health Consumers’ Self-Help Clearinghouse (in Pennsylvania)</vt:lpstr>
      <vt:lpstr>Paolo del Vecchio </vt:lpstr>
      <vt:lpstr>David Oaks</vt:lpstr>
      <vt:lpstr>Dan Fisher, M.D. Ph.D.</vt:lpstr>
      <vt:lpstr> 2000’s- Forward Special Projects and Partnerships</vt:lpstr>
      <vt:lpstr>Mary Ellen Copeland</vt:lpstr>
      <vt:lpstr>Reaching Across with The Arts</vt:lpstr>
      <vt:lpstr>The Cemetery Project Milledgeville, GA</vt:lpstr>
      <vt:lpstr>Sally Zinman</vt:lpstr>
      <vt:lpstr>Our Future Happening NOW:</vt:lpstr>
      <vt:lpstr>Tell Us About Your Innovative Programs:</vt:lpstr>
      <vt:lpstr>Presentation By:</vt:lpstr>
    </vt:vector>
  </TitlesOfParts>
  <Company>DHSS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the Consumer/Survivor Movement</dc:title>
  <dc:creator>ashley.welton</dc:creator>
  <cp:lastModifiedBy>Gayle Bluebird</cp:lastModifiedBy>
  <cp:revision>36</cp:revision>
  <cp:lastPrinted>2014-09-19T15:39:57Z</cp:lastPrinted>
  <dcterms:created xsi:type="dcterms:W3CDTF">2014-04-29T14:20:08Z</dcterms:created>
  <dcterms:modified xsi:type="dcterms:W3CDTF">2019-07-03T15:07:31Z</dcterms:modified>
</cp:coreProperties>
</file>